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gG/1yLTt2AyrotGswwJQvQyCAH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C4305A-5C07-43FD-860B-9BA432C61F86}">
  <a:tblStyle styleId="{23C4305A-5C07-43FD-860B-9BA432C61F8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f3319ada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ef3319ada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ef0d13088_6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eef0d13088_6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ef0d13088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eef0d13088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ef0d13088_6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eef0d13088_6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1" y="1"/>
            <a:ext cx="5543550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2999759">
            <a:off x="1292068" y="-612610"/>
            <a:ext cx="5135041" cy="7002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55" y="4792776"/>
            <a:ext cx="1760572" cy="184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/>
          <p:nvPr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food&#10;&#10;Description automatically generated" id="21" name="Google Shape;2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07849" y="6139546"/>
            <a:ext cx="598271" cy="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7" name="Google Shape;57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hyperlink" Target="https://www.picpedia.org/highway-signs/q/questions.html" TargetMode="External"/><Relationship Id="rId5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-78572" y="1837401"/>
            <a:ext cx="5622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4800">
                <a:solidFill>
                  <a:schemeClr val="dk1"/>
                </a:solidFill>
              </a:rPr>
              <a:t>Skin Lesion </a:t>
            </a:r>
            <a:r>
              <a:rPr b="1" lang="en-AU" sz="4800">
                <a:solidFill>
                  <a:schemeClr val="dk1"/>
                </a:solidFill>
              </a:rPr>
              <a:t>Classification</a:t>
            </a:r>
            <a:r>
              <a:rPr b="1" lang="en-AU" sz="4800">
                <a:solidFill>
                  <a:schemeClr val="dk1"/>
                </a:solidFill>
              </a:rPr>
              <a:t> Using Deep Learning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5544031" y="1806657"/>
            <a:ext cx="66381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</a:rPr>
              <a:t>Neural</a:t>
            </a:r>
            <a:r>
              <a:rPr b="1" lang="en-AU" sz="2800">
                <a:solidFill>
                  <a:schemeClr val="dk1"/>
                </a:solidFill>
              </a:rPr>
              <a:t> Network Out!</a:t>
            </a:r>
            <a:endParaRPr b="1" sz="2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</a:rPr>
              <a:t>Lihao Wang </a:t>
            </a:r>
            <a:r>
              <a:rPr b="0" i="0" lang="en-A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</a:t>
            </a:r>
            <a:r>
              <a:rPr lang="en-AU" sz="2800">
                <a:solidFill>
                  <a:schemeClr val="dk1"/>
                </a:solidFill>
              </a:rPr>
              <a:t>5474242</a:t>
            </a:r>
            <a:r>
              <a:rPr b="0" i="0" lang="en-A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</a:rPr>
              <a:t>Haosheng Ren (z5484476)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</a:rPr>
              <a:t>Chaorong Lei (z5405778)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 sz="2800">
                <a:solidFill>
                  <a:schemeClr val="dk1"/>
                </a:solidFill>
              </a:rPr>
              <a:t>Xuefei He (z5504912)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>
                <a:solidFill>
                  <a:schemeClr val="dk1"/>
                </a:solidFill>
              </a:rPr>
              <a:t>Zelong Hu </a:t>
            </a:r>
            <a:r>
              <a:rPr b="0" i="0" lang="en-A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</a:t>
            </a:r>
            <a:r>
              <a:rPr lang="en-AU" sz="2800">
                <a:solidFill>
                  <a:schemeClr val="dk1"/>
                </a:solidFill>
              </a:rPr>
              <a:t>5507000</a:t>
            </a:r>
            <a:r>
              <a:rPr b="0" i="0" lang="en-AU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Feature Extraction</a:t>
            </a:r>
            <a:endParaRPr/>
          </a:p>
        </p:txBody>
      </p:sp>
      <p:sp>
        <p:nvSpPr>
          <p:cNvPr id="196" name="Google Shape;196;p9"/>
          <p:cNvSpPr txBox="1"/>
          <p:nvPr>
            <p:ph idx="1" type="body"/>
          </p:nvPr>
        </p:nvSpPr>
        <p:spPr>
          <a:xfrm>
            <a:off x="231650" y="975350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2400"/>
              <a:t>Resnet-101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2400"/>
              <a:t>ResNet-101 has more layers, it performs better than resnet50 in handling tasks.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Lihao Wang (z5474242)</a:t>
            </a:r>
            <a:endParaRPr sz="1100"/>
          </a:p>
        </p:txBody>
      </p:sp>
      <p:pic>
        <p:nvPicPr>
          <p:cNvPr id="199" name="Google Shape;19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349" y="1815364"/>
            <a:ext cx="8223789" cy="357016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231650" y="5820050"/>
            <a:ext cx="9450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>
                <a:solidFill>
                  <a:schemeClr val="dk1"/>
                </a:solidFill>
              </a:rPr>
              <a:t>[1]  https://blog.51cto.com/u_14850/11122295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 txBox="1"/>
          <p:nvPr/>
        </p:nvSpPr>
        <p:spPr>
          <a:xfrm>
            <a:off x="5098050" y="5385525"/>
            <a:ext cx="199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8: ResNet model comparison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f3319ada1_0_3"/>
          <p:cNvSpPr txBox="1"/>
          <p:nvPr>
            <p:ph type="title"/>
          </p:nvPr>
        </p:nvSpPr>
        <p:spPr>
          <a:xfrm>
            <a:off x="231648" y="136525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Feature Extraction</a:t>
            </a:r>
            <a:endParaRPr/>
          </a:p>
        </p:txBody>
      </p:sp>
      <p:sp>
        <p:nvSpPr>
          <p:cNvPr id="207" name="Google Shape;207;g2ef3319ada1_0_3"/>
          <p:cNvSpPr txBox="1"/>
          <p:nvPr>
            <p:ph idx="1" type="body"/>
          </p:nvPr>
        </p:nvSpPr>
        <p:spPr>
          <a:xfrm>
            <a:off x="231650" y="975350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2400"/>
              <a:t>Resnet-101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2400"/>
              <a:t>ResNet-101 has more layers, it performs better than resnet50 in handling tasks.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8" name="Google Shape;208;g2ef3319ada1_0_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9" name="Google Shape;209;g2ef3319ada1_0_3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Lihao Wang (z5474242)</a:t>
            </a:r>
            <a:endParaRPr sz="1100"/>
          </a:p>
        </p:txBody>
      </p:sp>
      <p:pic>
        <p:nvPicPr>
          <p:cNvPr id="210" name="Google Shape;210;g2ef3319ada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696" y="1984424"/>
            <a:ext cx="8922674" cy="38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2ef3319ada1_0_3"/>
          <p:cNvSpPr txBox="1"/>
          <p:nvPr/>
        </p:nvSpPr>
        <p:spPr>
          <a:xfrm>
            <a:off x="541425" y="2473800"/>
            <a:ext cx="1744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>
                <a:solidFill>
                  <a:schemeClr val="dk1"/>
                </a:solidFill>
              </a:rPr>
              <a:t>3*6=18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>
                <a:solidFill>
                  <a:schemeClr val="dk1"/>
                </a:solidFill>
              </a:rPr>
              <a:t>3*23=69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>
                <a:solidFill>
                  <a:schemeClr val="dk1"/>
                </a:solidFill>
              </a:rPr>
              <a:t>69-18=51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2000">
                <a:solidFill>
                  <a:schemeClr val="dk1"/>
                </a:solidFill>
              </a:rPr>
              <a:t>101-50=51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2ef3319ada1_0_3"/>
          <p:cNvSpPr txBox="1"/>
          <p:nvPr/>
        </p:nvSpPr>
        <p:spPr>
          <a:xfrm>
            <a:off x="231650" y="5758750"/>
            <a:ext cx="945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>
                <a:solidFill>
                  <a:schemeClr val="dk1"/>
                </a:solidFill>
              </a:rPr>
              <a:t>[1]  https://blog.51cto.com/u_14850/11122295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ef3319ada1_0_3"/>
          <p:cNvSpPr txBox="1"/>
          <p:nvPr/>
        </p:nvSpPr>
        <p:spPr>
          <a:xfrm>
            <a:off x="6161975" y="5758750"/>
            <a:ext cx="199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9: ResNet model comparison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Feature Extraction</a:t>
            </a:r>
            <a:endParaRPr/>
          </a:p>
        </p:txBody>
      </p:sp>
      <p:sp>
        <p:nvSpPr>
          <p:cNvPr id="219" name="Google Shape;219;p10"/>
          <p:cNvSpPr txBox="1"/>
          <p:nvPr>
            <p:ph idx="1" type="body"/>
          </p:nvPr>
        </p:nvSpPr>
        <p:spPr>
          <a:xfrm>
            <a:off x="510050" y="1446475"/>
            <a:ext cx="46008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DenseNet-201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❖"/>
            </a:pPr>
            <a:r>
              <a:rPr lang="en-AU" sz="2400"/>
              <a:t>Architecture &amp; Features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201-layer deep </a:t>
            </a:r>
            <a:r>
              <a:rPr lang="en-AU" sz="1800"/>
              <a:t>network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Dense connectivity pattern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Feature reuse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Efficient use of parameters</a:t>
            </a:r>
            <a:endParaRPr sz="1400"/>
          </a:p>
        </p:txBody>
      </p:sp>
      <p:sp>
        <p:nvSpPr>
          <p:cNvPr id="220" name="Google Shape;22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Zelong Hu (z5507000)</a:t>
            </a:r>
            <a:endParaRPr sz="1100"/>
          </a:p>
        </p:txBody>
      </p:sp>
      <p:pic>
        <p:nvPicPr>
          <p:cNvPr id="222" name="Google Shape;2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325" y="1870025"/>
            <a:ext cx="6483600" cy="218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0"/>
          <p:cNvSpPr txBox="1"/>
          <p:nvPr/>
        </p:nvSpPr>
        <p:spPr>
          <a:xfrm>
            <a:off x="231650" y="5706125"/>
            <a:ext cx="5746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https://www.researchgate.net/figure/Detailed-architecture-of-an-Efficient-DenseNet-201_fig3_360070131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 txBox="1"/>
          <p:nvPr/>
        </p:nvSpPr>
        <p:spPr>
          <a:xfrm>
            <a:off x="7778150" y="4442600"/>
            <a:ext cx="44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 txBox="1"/>
          <p:nvPr/>
        </p:nvSpPr>
        <p:spPr>
          <a:xfrm>
            <a:off x="7008975" y="4221175"/>
            <a:ext cx="2910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8: Detailed Architecture of an Efficient DenseNet-201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ef0d13088_6_32"/>
          <p:cNvSpPr txBox="1"/>
          <p:nvPr>
            <p:ph type="title"/>
          </p:nvPr>
        </p:nvSpPr>
        <p:spPr>
          <a:xfrm>
            <a:off x="231648" y="136525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</a:t>
            </a:r>
            <a:r>
              <a:rPr lang="en-AU"/>
              <a:t>Classification</a:t>
            </a:r>
            <a:endParaRPr/>
          </a:p>
        </p:txBody>
      </p:sp>
      <p:sp>
        <p:nvSpPr>
          <p:cNvPr id="231" name="Google Shape;231;g2eef0d13088_6_32"/>
          <p:cNvSpPr txBox="1"/>
          <p:nvPr>
            <p:ph idx="1" type="body"/>
          </p:nvPr>
        </p:nvSpPr>
        <p:spPr>
          <a:xfrm>
            <a:off x="360125" y="985700"/>
            <a:ext cx="58011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AU" sz="2400"/>
              <a:t>Fully Connected Layer</a:t>
            </a:r>
            <a:r>
              <a:rPr lang="en-AU" sz="2400"/>
              <a:t>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End-to-end learning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Custom layers add</a:t>
            </a:r>
            <a:endParaRPr sz="18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AU" sz="2400"/>
              <a:t>Feature extraction + SVM method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Fixed feature extraction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SVM classification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❖"/>
            </a:pPr>
            <a:r>
              <a:rPr lang="en-AU" sz="2400"/>
              <a:t>Performance Comparison</a:t>
            </a:r>
            <a:endParaRPr sz="24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Fine-tuning method performs better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AU" sz="1800"/>
              <a:t>Possible reasons:</a:t>
            </a:r>
            <a:endParaRPr sz="18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AU" sz="1400"/>
              <a:t>End-to-end learning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AU" sz="1400"/>
              <a:t>Task-specific feature capture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AU" sz="1400"/>
              <a:t>Better at modeling complex relationships</a:t>
            </a:r>
            <a:endParaRPr sz="1700"/>
          </a:p>
        </p:txBody>
      </p:sp>
      <p:sp>
        <p:nvSpPr>
          <p:cNvPr id="232" name="Google Shape;232;g2eef0d13088_6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33" name="Google Shape;233;g2eef0d13088_6_32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Zelong Hu (z5507000)</a:t>
            </a:r>
            <a:endParaRPr sz="1100"/>
          </a:p>
        </p:txBody>
      </p:sp>
      <p:pic>
        <p:nvPicPr>
          <p:cNvPr id="234" name="Google Shape;234;g2eef0d13088_6_32"/>
          <p:cNvPicPr preferRelativeResize="0"/>
          <p:nvPr/>
        </p:nvPicPr>
        <p:blipFill rotWithShape="1">
          <a:blip r:embed="rId3">
            <a:alphaModFix/>
          </a:blip>
          <a:srcRect b="5034" l="52485" r="6697" t="55904"/>
          <a:stretch/>
        </p:blipFill>
        <p:spPr>
          <a:xfrm>
            <a:off x="7703475" y="2570100"/>
            <a:ext cx="3286875" cy="235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eef0d13088_6_32"/>
          <p:cNvSpPr txBox="1"/>
          <p:nvPr>
            <p:ph idx="1" type="body"/>
          </p:nvPr>
        </p:nvSpPr>
        <p:spPr>
          <a:xfrm>
            <a:off x="280350" y="5546475"/>
            <a:ext cx="1163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[1] </a:t>
            </a:r>
            <a:r>
              <a:rPr lang="en-AU" sz="1000"/>
              <a:t>https://medium.com/@rajat.k.91/convolutional-neural-networks-why-what-and-how-f8f6dbebb2f9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[2] </a:t>
            </a:r>
            <a:r>
              <a:rPr lang="en-AU" sz="1000"/>
              <a:t>https://scikit-learn.org/stable/modules/svm.html</a:t>
            </a:r>
            <a:endParaRPr sz="1000"/>
          </a:p>
        </p:txBody>
      </p:sp>
      <p:sp>
        <p:nvSpPr>
          <p:cNvPr id="236" name="Google Shape;236;g2eef0d13088_6_32"/>
          <p:cNvSpPr txBox="1"/>
          <p:nvPr/>
        </p:nvSpPr>
        <p:spPr>
          <a:xfrm>
            <a:off x="8098000" y="5063200"/>
            <a:ext cx="2295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6: SVC with polynomial (degree 3) kernel [2]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2eef0d13088_6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4200" y="516472"/>
            <a:ext cx="3385426" cy="15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eef0d13088_6_32"/>
          <p:cNvSpPr txBox="1"/>
          <p:nvPr/>
        </p:nvSpPr>
        <p:spPr>
          <a:xfrm>
            <a:off x="8488750" y="2086813"/>
            <a:ext cx="1527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5: Fully connected layer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ef0d13088_4_1"/>
          <p:cNvSpPr txBox="1"/>
          <p:nvPr>
            <p:ph type="title"/>
          </p:nvPr>
        </p:nvSpPr>
        <p:spPr>
          <a:xfrm>
            <a:off x="231648" y="136525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Results</a:t>
            </a:r>
            <a:endParaRPr/>
          </a:p>
        </p:txBody>
      </p:sp>
      <p:graphicFrame>
        <p:nvGraphicFramePr>
          <p:cNvPr id="244" name="Google Shape;244;g2eef0d13088_4_1"/>
          <p:cNvGraphicFramePr/>
          <p:nvPr/>
        </p:nvGraphicFramePr>
        <p:xfrm>
          <a:off x="566551" y="8917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{23C4305A-5C07-43FD-860B-9BA432C61F86}</a:tableStyleId>
              </a:tblPr>
              <a:tblGrid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</a:tblGrid>
              <a:tr h="68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Original </a:t>
                      </a:r>
                      <a:r>
                        <a:rPr lang="en-AU" sz="1800"/>
                        <a:t>Data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VGG16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VGG16 + </a:t>
                      </a:r>
                      <a:r>
                        <a:rPr lang="en-AU" sz="1600"/>
                        <a:t>Cubic </a:t>
                      </a:r>
                      <a:r>
                        <a:rPr lang="en-AU" sz="1800"/>
                        <a:t>SVM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ResNet50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/>
                        <a:t>ResNet50 + Cubic SVM</a:t>
                      </a:r>
                      <a:endParaRPr sz="16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700"/>
                        <a:t>ResNet101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500"/>
                        <a:t>ResNet101 + Cubic SVM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DenseNet201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/>
                        <a:t>DenseNet201 + Cubic SVM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F1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0.6533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0.3553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0.6918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0.6911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0.7524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0.6812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0.7475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0.3352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IoU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0.3414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0.0700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0.5518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0.3113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0.4563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0.5432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0.4436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0.2307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AUC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0.8903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0.6739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0.8969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0.8712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0.9317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0.8762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0.8783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0.8948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Accuracy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64.24%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51.04%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69.77%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71.98%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93.92%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71.03%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74.71%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63.82%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245" name="Google Shape;245;g2eef0d13088_4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46" name="Google Shape;246;g2eef0d13088_4_1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Chaorong Lei (z5405778)</a:t>
            </a:r>
            <a:endParaRPr sz="1100"/>
          </a:p>
        </p:txBody>
      </p:sp>
      <p:graphicFrame>
        <p:nvGraphicFramePr>
          <p:cNvPr id="247" name="Google Shape;247;g2eef0d13088_4_1"/>
          <p:cNvGraphicFramePr/>
          <p:nvPr/>
        </p:nvGraphicFramePr>
        <p:xfrm>
          <a:off x="566551" y="35275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{23C4305A-5C07-43FD-860B-9BA432C61F86}</a:tableStyleId>
              </a:tblPr>
              <a:tblGrid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  <a:gridCol w="1198575"/>
              </a:tblGrid>
              <a:tr h="37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Processed</a:t>
                      </a:r>
                      <a:r>
                        <a:rPr lang="en-AU" sz="1800"/>
                        <a:t> Data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VGG16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VGG16 + </a:t>
                      </a:r>
                      <a:r>
                        <a:rPr lang="en-AU" sz="1600"/>
                        <a:t>Cubic </a:t>
                      </a:r>
                      <a:r>
                        <a:rPr lang="en-AU" sz="1800"/>
                        <a:t>SVM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ResNet50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500"/>
                        <a:t>ResNet50 + Cubic SVM</a:t>
                      </a:r>
                      <a:endParaRPr sz="13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700"/>
                        <a:t>ResNet101</a:t>
                      </a:r>
                      <a:endParaRPr sz="17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500"/>
                        <a:t>ResNet101 + Cubic SVM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DenseNet201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/>
                        <a:t>DenseNet201 + Cubic SVM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F1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0.6277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0.4127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0.7808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0.7104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0.7844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0.6973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0.7311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0.3491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IoU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0.3038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 0.0825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0.6560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0.3696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0.5790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0.5589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0.4858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0.2409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AUC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0.8700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 0.7104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0.9413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0.8747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0.9487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0.8758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0.8806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0.8958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Accuracy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AU" sz="1800"/>
                        <a:t>64.28%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55.32%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78.92%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72.25%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94.70%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AU" sz="1800"/>
                        <a:t>70.71%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73.01%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800"/>
                        <a:t>64.80%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Discussion &amp; </a:t>
            </a:r>
            <a:r>
              <a:rPr lang="en-AU"/>
              <a:t>Conclusion</a:t>
            </a:r>
            <a:endParaRPr/>
          </a:p>
        </p:txBody>
      </p:sp>
      <p:sp>
        <p:nvSpPr>
          <p:cNvPr id="253" name="Google Shape;253;p12"/>
          <p:cNvSpPr txBox="1"/>
          <p:nvPr>
            <p:ph idx="1" type="body"/>
          </p:nvPr>
        </p:nvSpPr>
        <p:spPr>
          <a:xfrm>
            <a:off x="231650" y="975350"/>
            <a:ext cx="84858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300"/>
              <a:t>Data Process</a:t>
            </a:r>
            <a:endParaRPr sz="23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Original data used as base line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Processed data improved the performance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300"/>
              <a:t>Model</a:t>
            </a:r>
            <a:endParaRPr sz="23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VGG: Simple </a:t>
            </a:r>
            <a:r>
              <a:rPr lang="en-AU" sz="2000"/>
              <a:t>architecture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ResNet 50: Good for deeper networks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AU" sz="2000"/>
              <a:t>ResNet 101</a:t>
            </a:r>
            <a:r>
              <a:rPr lang="en-AU" sz="2000"/>
              <a:t>: Deeper than ResNet50, Best Performance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DenseNet 201: Ensure maximum information flow between layers.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300"/>
              <a:t>Classification Methods</a:t>
            </a:r>
            <a:endParaRPr sz="23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-AU" sz="2000"/>
              <a:t>Fully connected layer</a:t>
            </a:r>
            <a:r>
              <a:rPr lang="en-AU" sz="2000"/>
              <a:t>: Perform well.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Cubic SVM: Better for small sample.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Chaorong Lei (z5405778)</a:t>
            </a:r>
            <a:endParaRPr sz="1100"/>
          </a:p>
        </p:txBody>
      </p:sp>
      <p:sp>
        <p:nvSpPr>
          <p:cNvPr id="256" name="Google Shape;256;p12"/>
          <p:cNvSpPr txBox="1"/>
          <p:nvPr/>
        </p:nvSpPr>
        <p:spPr>
          <a:xfrm>
            <a:off x="395300" y="5326250"/>
            <a:ext cx="8031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Result: ResNet 101 + Fully Connected Layer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Thank You!</a:t>
            </a:r>
            <a:endParaRPr/>
          </a:p>
        </p:txBody>
      </p:sp>
      <p:pic>
        <p:nvPicPr>
          <p:cNvPr descr="A close-up of a sign&#10;&#10;Description automatically generated" id="262" name="Google Shape;262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192" y="1233577"/>
            <a:ext cx="6705280" cy="4589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64" name="Google Shape;264;p14"/>
          <p:cNvSpPr txBox="1"/>
          <p:nvPr/>
        </p:nvSpPr>
        <p:spPr>
          <a:xfrm>
            <a:off x="368381" y="6308080"/>
            <a:ext cx="670528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This Photo</a:t>
            </a: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n-AU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 BY-SA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Motivation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231650" y="975350"/>
            <a:ext cx="5756700" cy="4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Melanoma is one of the deadliest types of skin cancer.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Defects on or under the skin are collectively known as skin lesions.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Benign skin tumors and Malignant tumors.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Difficult to automatically identify malignant tumors from dermoscopic images.[2]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AU" sz="2200"/>
              <a:t>We want to do a successful deep learning strategy which can identify dermoscopic lesions.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8" name="Google Shape;10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AU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Lihao Wang (z5474242)</a:t>
            </a:r>
            <a:endParaRPr sz="200"/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b="0" l="0" r="65787" t="0"/>
          <a:stretch/>
        </p:blipFill>
        <p:spPr>
          <a:xfrm>
            <a:off x="7795720" y="1536638"/>
            <a:ext cx="3753923" cy="31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8577225" y="4548850"/>
            <a:ext cx="2190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</a:rPr>
              <a:t>Figure1: example images of ISIC dataset [1]</a:t>
            </a:r>
            <a:r>
              <a:rPr lang="en-AU" sz="800">
                <a:solidFill>
                  <a:schemeClr val="dk1"/>
                </a:solidFill>
              </a:rPr>
              <a:t> 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>
            <p:ph idx="1" type="body"/>
          </p:nvPr>
        </p:nvSpPr>
        <p:spPr>
          <a:xfrm>
            <a:off x="231575" y="5745600"/>
            <a:ext cx="1163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[1] </a:t>
            </a:r>
            <a:r>
              <a:rPr lang="en-AU" sz="1000"/>
              <a:t> COMP9444: Neural Networks and Deep Learning Project Description List, Page 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[2]  Samia Benyahia, Boudjelal Meftah, Olivier Lezoray, “Multi-features extraction based on deep learning for skin lesion classification”, Tissue and Cell, www.elsevier.com/locate.tice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Problem Statement</a:t>
            </a:r>
            <a:endParaRPr/>
          </a:p>
        </p:txBody>
      </p:sp>
      <p:sp>
        <p:nvSpPr>
          <p:cNvPr id="118" name="Google Shape;118;p3"/>
          <p:cNvSpPr txBox="1"/>
          <p:nvPr>
            <p:ph idx="1" type="body"/>
          </p:nvPr>
        </p:nvSpPr>
        <p:spPr>
          <a:xfrm>
            <a:off x="231648" y="975360"/>
            <a:ext cx="11631168" cy="5035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Complexity of Skin Lesions</a:t>
            </a:r>
            <a:endParaRPr sz="2400"/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Limitations of Traditional Methods</a:t>
            </a:r>
            <a:endParaRPr sz="2400"/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Advancements in Deep Learning</a:t>
            </a:r>
            <a:endParaRPr sz="2400"/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Study Objective</a:t>
            </a:r>
            <a:endParaRPr sz="2400"/>
          </a:p>
          <a:p>
            <a:pPr indent="-3810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AU" sz="2400"/>
              <a:t>Ultimate Goal</a:t>
            </a:r>
            <a:endParaRPr/>
          </a:p>
        </p:txBody>
      </p:sp>
      <p:sp>
        <p:nvSpPr>
          <p:cNvPr id="119" name="Google Shape;1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Haosheng Ren (z5484476)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Literature Review</a:t>
            </a:r>
            <a:endParaRPr/>
          </a:p>
        </p:txBody>
      </p:sp>
      <p:sp>
        <p:nvSpPr>
          <p:cNvPr id="126" name="Google Shape;126;p4"/>
          <p:cNvSpPr txBox="1"/>
          <p:nvPr>
            <p:ph idx="1" type="body"/>
          </p:nvPr>
        </p:nvSpPr>
        <p:spPr>
          <a:xfrm>
            <a:off x="244550" y="2195174"/>
            <a:ext cx="70764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AU" sz="1700"/>
              <a:t>Multi-features extraction based on deep learning for skin lesion classification</a:t>
            </a:r>
            <a:r>
              <a:rPr lang="en-AU" sz="1700"/>
              <a:t> [1]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AU" sz="1700"/>
              <a:t>Skin lesion classification from dermoscopic images using deep learning techniques [2]</a:t>
            </a:r>
            <a:endParaRPr/>
          </a:p>
        </p:txBody>
      </p:sp>
      <p:sp>
        <p:nvSpPr>
          <p:cNvPr id="127" name="Google Shape;127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Chaorong Lei (z5405778)</a:t>
            </a:r>
            <a:endParaRPr sz="100"/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231588" y="5512950"/>
            <a:ext cx="11631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[1] Samia Benyahia, Boudjelal Meftah, Olivier Lezoray, “</a:t>
            </a:r>
            <a:r>
              <a:rPr lang="en-AU" sz="1000"/>
              <a:t>Multi-features extraction based on deep learning for skin lesion classification”, Tissue and Cell, www.elsevier.com/locate.tice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[2] Adria Romero Lopez, Xavier Giro-i-Nieto, Jack Burdick, Oge Marques “Skin lesion classification from dermoscopic images using deep learning techniques”, </a:t>
            </a:r>
            <a:r>
              <a:rPr lang="en-AU" sz="1000"/>
              <a:t>Proceedings</a:t>
            </a:r>
            <a:r>
              <a:rPr lang="en-AU" sz="1000"/>
              <a:t> of the IASTED International Conference, Biomedical Engineering (BioMed2017)</a:t>
            </a:r>
            <a:endParaRPr sz="1000"/>
          </a:p>
        </p:txBody>
      </p:sp>
      <p:sp>
        <p:nvSpPr>
          <p:cNvPr id="130" name="Google Shape;130;p4"/>
          <p:cNvSpPr txBox="1"/>
          <p:nvPr/>
        </p:nvSpPr>
        <p:spPr>
          <a:xfrm>
            <a:off x="8984250" y="4456950"/>
            <a:ext cx="199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2: Feature extraction with CNN 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750" y="1608722"/>
            <a:ext cx="4579149" cy="269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Dataset</a:t>
            </a:r>
            <a:endParaRPr/>
          </a:p>
        </p:txBody>
      </p:sp>
      <p:sp>
        <p:nvSpPr>
          <p:cNvPr id="137" name="Google Shape;137;p5"/>
          <p:cNvSpPr txBox="1"/>
          <p:nvPr>
            <p:ph idx="1" type="body"/>
          </p:nvPr>
        </p:nvSpPr>
        <p:spPr>
          <a:xfrm>
            <a:off x="231650" y="1887100"/>
            <a:ext cx="6071400" cy="2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AU" sz="1800"/>
              <a:t>F</a:t>
            </a:r>
            <a:r>
              <a:rPr lang="en-AU" sz="1800"/>
              <a:t>rom ISIC (</a:t>
            </a:r>
            <a:r>
              <a:rPr b="1" lang="en-AU" sz="1800"/>
              <a:t>International Skin Imaging Collaboration​</a:t>
            </a:r>
            <a:r>
              <a:rPr lang="en-AU" sz="1800"/>
              <a:t>)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AU" sz="1800"/>
              <a:t>8 skin disease categories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AU" sz="1800"/>
              <a:t>Large dataset with over 20,000 images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AU" sz="1800"/>
              <a:t>Available in JPG format</a:t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AU" sz="1800"/>
              <a:t>Contains accompanying CSV file with labels</a:t>
            </a:r>
            <a:endParaRPr sz="18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Xuefei He (z5504912)</a:t>
            </a:r>
            <a:endParaRPr sz="1100"/>
          </a:p>
        </p:txBody>
      </p:sp>
      <p:pic>
        <p:nvPicPr>
          <p:cNvPr id="140" name="Google Shape;1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300" y="1433338"/>
            <a:ext cx="5270251" cy="399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2525" y="338175"/>
            <a:ext cx="1391800" cy="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>
            <p:ph idx="1" type="body"/>
          </p:nvPr>
        </p:nvSpPr>
        <p:spPr>
          <a:xfrm>
            <a:off x="280350" y="5811813"/>
            <a:ext cx="11631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/>
              <a:t>[1] https://challenge.isic-archive.com/data/#2019</a:t>
            </a:r>
            <a:endParaRPr sz="1000"/>
          </a:p>
        </p:txBody>
      </p:sp>
      <p:sp>
        <p:nvSpPr>
          <p:cNvPr id="143" name="Google Shape;143;p5"/>
          <p:cNvSpPr txBox="1"/>
          <p:nvPr/>
        </p:nvSpPr>
        <p:spPr>
          <a:xfrm>
            <a:off x="8471375" y="5424675"/>
            <a:ext cx="1334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3: Data Images 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Data Analysis</a:t>
            </a:r>
            <a:endParaRPr/>
          </a:p>
        </p:txBody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231650" y="1518875"/>
            <a:ext cx="6877500" cy="4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AU" sz="1800"/>
              <a:t>For data analysis and preprocessing, we focused on balancing the dataset and preparing it for training.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AU" sz="1800"/>
              <a:t>Data Split:</a:t>
            </a:r>
            <a:r>
              <a:rPr lang="en-AU" sz="1800"/>
              <a:t> We split the data into training, validation, and test sets with ratios of 60%, 20%, and 20% respectively.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AU" sz="1800"/>
              <a:t>Data Balance:</a:t>
            </a:r>
            <a:r>
              <a:rPr lang="en-AU" sz="1800"/>
              <a:t> To balance the training data, we implemented data augmentation and under-sampling.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AU" sz="1800"/>
              <a:t>Transformations:</a:t>
            </a:r>
            <a:r>
              <a:rPr lang="en-AU" sz="1800"/>
              <a:t> We applied some common transformations, such as resizing the images to 224*224 pixels, converting the images to tensor format, and normalization.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51" name="Google Shape;151;p6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1100">
                <a:solidFill>
                  <a:schemeClr val="dk1"/>
                </a:solidFill>
              </a:rPr>
              <a:t>Xuefei He (z5504912)</a:t>
            </a:r>
            <a:endParaRPr sz="1100"/>
          </a:p>
        </p:txBody>
      </p:sp>
      <p:pic>
        <p:nvPicPr>
          <p:cNvPr id="152" name="Google Shape;1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173" y="1518875"/>
            <a:ext cx="4006676" cy="3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8855450" y="4525925"/>
            <a:ext cx="280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4: Data Augmentation [1]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280350" y="5811813"/>
            <a:ext cx="11631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[1] Samia Benyahia, Boudjelal Meftah, Olivier Lezoray, “Multi-features extraction based on deep learning for skin lesion classification”, Tissue and Cell, www.elsevier.com/locate.tice</a:t>
            </a:r>
            <a:endParaRPr sz="1000"/>
          </a:p>
        </p:txBody>
      </p:sp>
      <p:sp>
        <p:nvSpPr>
          <p:cNvPr id="155" name="Google Shape;155;p6"/>
          <p:cNvSpPr txBox="1"/>
          <p:nvPr/>
        </p:nvSpPr>
        <p:spPr>
          <a:xfrm>
            <a:off x="8966050" y="4787525"/>
            <a:ext cx="2801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lphaLcParenBoth"/>
            </a:pP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image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lphaLcParenBoth"/>
            </a:pP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flipping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lphaLcParenBoth"/>
            </a:pP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cropping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lphaLcParenBoth"/>
            </a:pPr>
            <a:r>
              <a:rPr lang="en-AU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changing its contrast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ef0d13088_6_20"/>
          <p:cNvSpPr txBox="1"/>
          <p:nvPr>
            <p:ph type="title"/>
          </p:nvPr>
        </p:nvSpPr>
        <p:spPr>
          <a:xfrm>
            <a:off x="231648" y="136525"/>
            <a:ext cx="11631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</a:t>
            </a:r>
            <a:endParaRPr/>
          </a:p>
        </p:txBody>
      </p:sp>
      <p:sp>
        <p:nvSpPr>
          <p:cNvPr id="161" name="Google Shape;161;g2eef0d13088_6_20"/>
          <p:cNvSpPr txBox="1"/>
          <p:nvPr>
            <p:ph idx="1" type="body"/>
          </p:nvPr>
        </p:nvSpPr>
        <p:spPr>
          <a:xfrm>
            <a:off x="531775" y="975325"/>
            <a:ext cx="5020800" cy="29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AU" sz="2000"/>
              <a:t>Feature Extraction (Transfer Learning)</a:t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1700"/>
              <a:t>T</a:t>
            </a:r>
            <a:r>
              <a:rPr lang="en-AU" sz="1700"/>
              <a:t>o extract features, w</a:t>
            </a:r>
            <a:r>
              <a:rPr lang="en-AU" sz="1700"/>
              <a:t>e get rid of the last layer which is the fully connected layer from the pre-trained </a:t>
            </a:r>
            <a:r>
              <a:rPr lang="en-AU" sz="1700"/>
              <a:t>architecture</a:t>
            </a:r>
            <a:r>
              <a:rPr lang="en-AU" sz="1700"/>
              <a:t> and use the other parts.  The following CNN </a:t>
            </a:r>
            <a:r>
              <a:rPr lang="en-AU" sz="1700"/>
              <a:t>architectures are used in this project. 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-AU" sz="1700"/>
              <a:t>VGG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AU" sz="1700"/>
              <a:t>ResNet 50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AU" sz="1700"/>
              <a:t>ResNet 101</a:t>
            </a:r>
            <a:endParaRPr sz="1700"/>
          </a:p>
          <a:p>
            <a:pPr indent="-3365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AU" sz="1700"/>
              <a:t>DenseNet 201</a:t>
            </a:r>
            <a:endParaRPr sz="1700"/>
          </a:p>
        </p:txBody>
      </p:sp>
      <p:sp>
        <p:nvSpPr>
          <p:cNvPr id="162" name="Google Shape;162;g2eef0d13088_6_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3" name="Google Shape;163;g2eef0d13088_6_20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Haosheng Ren (z5484476)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64" name="Google Shape;164;g2eef0d13088_6_20"/>
          <p:cNvSpPr txBox="1"/>
          <p:nvPr>
            <p:ph idx="1" type="body"/>
          </p:nvPr>
        </p:nvSpPr>
        <p:spPr>
          <a:xfrm>
            <a:off x="531775" y="4114225"/>
            <a:ext cx="5110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AU" sz="2000"/>
              <a:t>Classification</a:t>
            </a:r>
            <a:endParaRPr b="1"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Fully Connected Layer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AU" sz="2000"/>
              <a:t>Cubic SVM</a:t>
            </a:r>
            <a:endParaRPr sz="2000"/>
          </a:p>
        </p:txBody>
      </p:sp>
      <p:pic>
        <p:nvPicPr>
          <p:cNvPr id="165" name="Google Shape;165;g2eef0d13088_6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949" y="1341712"/>
            <a:ext cx="6195699" cy="32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eef0d13088_6_20"/>
          <p:cNvSpPr txBox="1"/>
          <p:nvPr/>
        </p:nvSpPr>
        <p:spPr>
          <a:xfrm>
            <a:off x="7815850" y="4887850"/>
            <a:ext cx="199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5: Proposed method  flowchart [1]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eef0d13088_6_20"/>
          <p:cNvSpPr txBox="1"/>
          <p:nvPr>
            <p:ph idx="1" type="body"/>
          </p:nvPr>
        </p:nvSpPr>
        <p:spPr>
          <a:xfrm>
            <a:off x="280350" y="5811813"/>
            <a:ext cx="11631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[1] Samia Benyahia, Boudjelal Meftah, Olivier Lezoray, “Multi-features extraction based on deep learning for skin lesion classification”, Tissue and Cell, www.elsevier.com/locate.tice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</a:t>
            </a:r>
            <a:r>
              <a:rPr lang="en-AU"/>
              <a:t>Feature Extraction</a:t>
            </a:r>
            <a:endParaRPr/>
          </a:p>
        </p:txBody>
      </p:sp>
      <p:sp>
        <p:nvSpPr>
          <p:cNvPr id="173" name="Google Shape;173;p7"/>
          <p:cNvSpPr txBox="1"/>
          <p:nvPr>
            <p:ph idx="1" type="body"/>
          </p:nvPr>
        </p:nvSpPr>
        <p:spPr>
          <a:xfrm>
            <a:off x="231648" y="975360"/>
            <a:ext cx="11631168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VGG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4" name="Google Shape;17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119743" y="6225545"/>
            <a:ext cx="732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Haosheng Ren (z5484476)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50" y="1274975"/>
            <a:ext cx="6428900" cy="39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/>
        </p:nvSpPr>
        <p:spPr>
          <a:xfrm>
            <a:off x="1003025" y="1795850"/>
            <a:ext cx="27432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AU">
                <a:solidFill>
                  <a:schemeClr val="dk1"/>
                </a:solidFill>
              </a:rPr>
              <a:t>Network Overview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AU">
                <a:solidFill>
                  <a:schemeClr val="dk1"/>
                </a:solidFill>
              </a:rPr>
              <a:t>Architecture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AU">
                <a:solidFill>
                  <a:schemeClr val="dk1"/>
                </a:solidFill>
              </a:rPr>
              <a:t>Convolutional Layers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AU">
                <a:solidFill>
                  <a:schemeClr val="dk1"/>
                </a:solidFill>
              </a:rPr>
              <a:t>Fully Connected Layers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AU">
                <a:solidFill>
                  <a:schemeClr val="dk1"/>
                </a:solidFill>
              </a:rPr>
              <a:t>Softmax Activation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003025" y="3869225"/>
            <a:ext cx="40029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AU" sz="1300">
                <a:solidFill>
                  <a:schemeClr val="dk1"/>
                </a:solidFill>
              </a:rPr>
              <a:t>How It Works for Skin Lesion Classification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AU" sz="1300">
                <a:solidFill>
                  <a:schemeClr val="dk1"/>
                </a:solidFill>
              </a:rPr>
              <a:t>Input Preprocessing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AU" sz="1300">
                <a:solidFill>
                  <a:schemeClr val="dk1"/>
                </a:solidFill>
              </a:rPr>
              <a:t>Feature Extraction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AU" sz="1300">
                <a:solidFill>
                  <a:schemeClr val="dk1"/>
                </a:solidFill>
              </a:rPr>
              <a:t>Transfer Learning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b="1" lang="en-AU" sz="1300">
                <a:solidFill>
                  <a:schemeClr val="dk1"/>
                </a:solidFill>
              </a:rPr>
              <a:t>Classification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7068225" y="5206125"/>
            <a:ext cx="199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6: VGG Architecture Diagram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 txBox="1"/>
          <p:nvPr>
            <p:ph type="title"/>
          </p:nvPr>
        </p:nvSpPr>
        <p:spPr>
          <a:xfrm>
            <a:off x="231648" y="136525"/>
            <a:ext cx="11631168" cy="8388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Method - Feature Extraction</a:t>
            </a:r>
            <a:endParaRPr/>
          </a:p>
        </p:txBody>
      </p:sp>
      <p:sp>
        <p:nvSpPr>
          <p:cNvPr id="185" name="Google Shape;185;p8"/>
          <p:cNvSpPr txBox="1"/>
          <p:nvPr>
            <p:ph idx="1" type="body"/>
          </p:nvPr>
        </p:nvSpPr>
        <p:spPr>
          <a:xfrm>
            <a:off x="231650" y="975325"/>
            <a:ext cx="8622300" cy="3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ResNet50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1700"/>
              <a:t>ResNet is an advanced version of CNN. The main focus is using </a:t>
            </a:r>
            <a:r>
              <a:rPr lang="en-AU" sz="1700"/>
              <a:t>residual</a:t>
            </a:r>
            <a:r>
              <a:rPr lang="en-AU" sz="1700"/>
              <a:t> blocks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1700"/>
              <a:t>Each 2-layer block in the 34-layer net was replaced with 3-layer bottleneck block, resulting in a 50-layer Resnet. [2] </a:t>
            </a:r>
            <a:endParaRPr sz="17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 sz="1700"/>
              <a:t>Bottleneck architecture: three layers 1 x 1 convolution layer, 3 x 3 convolution layer and another 1 x 1 convolution layer. </a:t>
            </a:r>
            <a:endParaRPr sz="1700"/>
          </a:p>
        </p:txBody>
      </p:sp>
      <p:sp>
        <p:nvSpPr>
          <p:cNvPr id="186" name="Google Shape;18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7" name="Google Shape;187;p8"/>
          <p:cNvSpPr txBox="1"/>
          <p:nvPr/>
        </p:nvSpPr>
        <p:spPr>
          <a:xfrm>
            <a:off x="119743" y="6225545"/>
            <a:ext cx="7326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Presenter: </a:t>
            </a:r>
            <a:r>
              <a:rPr lang="en-AU" sz="1100">
                <a:solidFill>
                  <a:schemeClr val="dk1"/>
                </a:solidFill>
              </a:rPr>
              <a:t>Chaorong Lei (z5405778)</a:t>
            </a:r>
            <a:endParaRPr sz="1100"/>
          </a:p>
        </p:txBody>
      </p:sp>
      <p:sp>
        <p:nvSpPr>
          <p:cNvPr id="188" name="Google Shape;188;p8"/>
          <p:cNvSpPr txBox="1"/>
          <p:nvPr>
            <p:ph idx="1" type="body"/>
          </p:nvPr>
        </p:nvSpPr>
        <p:spPr>
          <a:xfrm>
            <a:off x="280350" y="5546475"/>
            <a:ext cx="11631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/>
              <a:t>[2] Kaiming He, Xiangyu Zhang, Shaoqing Ren, Jian Sun, “Deep Residual Learning for Image Recognition”, CVPR 2016, Page 775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000"/>
              <a:t>[3</a:t>
            </a:r>
            <a:r>
              <a:rPr lang="en-AU" sz="1000"/>
              <a:t>] Kaiming He, Xiangyu Zhang, Shaoqing Ren, Jian Sun, “Deep Residual Learning for Image Recognition”, CVPR 2016, Page 773</a:t>
            </a:r>
            <a:endParaRPr sz="1000"/>
          </a:p>
        </p:txBody>
      </p:sp>
      <p:pic>
        <p:nvPicPr>
          <p:cNvPr id="189" name="Google Shape;18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849" y="311275"/>
            <a:ext cx="2198001" cy="4779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 txBox="1"/>
          <p:nvPr/>
        </p:nvSpPr>
        <p:spPr>
          <a:xfrm>
            <a:off x="9184025" y="5090875"/>
            <a:ext cx="2679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7: Example network architectures for ImageNett [3]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2022-11-14T00:04:04Z</dcterms:created>
  <dc:creator>Shisheng Zhang</dc:creator>
</cp:coreProperties>
</file>